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753600" cy="73152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Bebas Neue" panose="020B0604020202020204" charset="-52"/>
      <p:regular r:id="rId15"/>
    </p:embeddedFont>
    <p:embeddedFont>
      <p:font typeface="Open Sauce 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5" d="100"/>
          <a:sy n="65" d="100"/>
        </p:scale>
        <p:origin x="141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1/13/2026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1/13/2026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9753600" cy="7315200"/>
          </a:xfrm>
          <a:custGeom>
            <a:avLst/>
            <a:gdLst/>
            <a:ahLst/>
            <a:cxnLst/>
            <a:rect l="l" t="t" r="r" b="b"/>
            <a:pathLst>
              <a:path w="9753600" h="73152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4284" b="-44284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899842" y="1186967"/>
            <a:ext cx="1129259" cy="1875096"/>
          </a:xfrm>
          <a:custGeom>
            <a:avLst/>
            <a:gdLst/>
            <a:ahLst/>
            <a:cxnLst/>
            <a:rect l="l" t="t" r="r" b="b"/>
            <a:pathLst>
              <a:path w="1129259" h="1875096">
                <a:moveTo>
                  <a:pt x="0" y="0"/>
                </a:moveTo>
                <a:lnTo>
                  <a:pt x="1129259" y="0"/>
                </a:lnTo>
                <a:lnTo>
                  <a:pt x="1129259" y="1875096"/>
                </a:lnTo>
                <a:lnTo>
                  <a:pt x="0" y="18750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93995" y="1263660"/>
            <a:ext cx="7437725" cy="11608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42"/>
              </a:lnSpc>
            </a:pPr>
            <a:r>
              <a:rPr lang="en-US" sz="5361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СИСТЕМА ЗА УПРАВЛЕНИЕ НА БИБЛИОТЕКА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4429953" y="2414582"/>
            <a:ext cx="1294961" cy="1294961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41ACA"/>
            </a:solidFill>
            <a:ln w="2857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49511" tIns="49511" rIns="49511" bIns="49511" rtlCol="0" anchor="ctr"/>
            <a:lstStyle/>
            <a:p>
              <a:pPr algn="ctr">
                <a:lnSpc>
                  <a:spcPts val="1858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4582216" y="2246501"/>
            <a:ext cx="4100702" cy="4872697"/>
          </a:xfrm>
          <a:custGeom>
            <a:avLst/>
            <a:gdLst/>
            <a:ahLst/>
            <a:cxnLst/>
            <a:rect l="l" t="t" r="r" b="b"/>
            <a:pathLst>
              <a:path w="4100702" h="4872697">
                <a:moveTo>
                  <a:pt x="0" y="0"/>
                </a:moveTo>
                <a:lnTo>
                  <a:pt x="4100702" y="0"/>
                </a:lnTo>
                <a:lnTo>
                  <a:pt x="4100702" y="4872697"/>
                </a:lnTo>
                <a:lnTo>
                  <a:pt x="0" y="48726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353176" y="6092465"/>
            <a:ext cx="1023837" cy="936811"/>
          </a:xfrm>
          <a:custGeom>
            <a:avLst/>
            <a:gdLst/>
            <a:ahLst/>
            <a:cxnLst/>
            <a:rect l="l" t="t" r="r" b="b"/>
            <a:pathLst>
              <a:path w="1023837" h="936811">
                <a:moveTo>
                  <a:pt x="0" y="0"/>
                </a:moveTo>
                <a:lnTo>
                  <a:pt x="1023837" y="0"/>
                </a:lnTo>
                <a:lnTo>
                  <a:pt x="1023837" y="936811"/>
                </a:lnTo>
                <a:lnTo>
                  <a:pt x="0" y="9368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flipH="1">
            <a:off x="5876005" y="250156"/>
            <a:ext cx="1023837" cy="936811"/>
          </a:xfrm>
          <a:custGeom>
            <a:avLst/>
            <a:gdLst/>
            <a:ahLst/>
            <a:cxnLst/>
            <a:rect l="l" t="t" r="r" b="b"/>
            <a:pathLst>
              <a:path w="1023837" h="936811">
                <a:moveTo>
                  <a:pt x="1023837" y="0"/>
                </a:moveTo>
                <a:lnTo>
                  <a:pt x="0" y="0"/>
                </a:lnTo>
                <a:lnTo>
                  <a:pt x="0" y="936811"/>
                </a:lnTo>
                <a:lnTo>
                  <a:pt x="1023837" y="936811"/>
                </a:lnTo>
                <a:lnTo>
                  <a:pt x="1023837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6077249" y="968979"/>
            <a:ext cx="2774446" cy="1155536"/>
          </a:xfrm>
          <a:custGeom>
            <a:avLst/>
            <a:gdLst/>
            <a:ahLst/>
            <a:cxnLst/>
            <a:rect l="l" t="t" r="r" b="b"/>
            <a:pathLst>
              <a:path w="2774446" h="1155536">
                <a:moveTo>
                  <a:pt x="0" y="0"/>
                </a:moveTo>
                <a:lnTo>
                  <a:pt x="2774445" y="0"/>
                </a:lnTo>
                <a:lnTo>
                  <a:pt x="2774445" y="1155536"/>
                </a:lnTo>
                <a:lnTo>
                  <a:pt x="0" y="115553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776244" y="6203751"/>
            <a:ext cx="1902781" cy="723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83"/>
              </a:lnSpc>
              <a:spcBef>
                <a:spcPct val="0"/>
              </a:spcBef>
            </a:pPr>
            <a:r>
              <a:rPr lang="en-US" sz="2464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Изготвил: Иво Въчев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23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87680" y="292951"/>
            <a:ext cx="8778240" cy="1219200"/>
            <a:chOff x="0" y="0"/>
            <a:chExt cx="11704320" cy="16256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704320" cy="1625600"/>
            </a:xfrm>
            <a:custGeom>
              <a:avLst/>
              <a:gdLst/>
              <a:ahLst/>
              <a:cxnLst/>
              <a:rect l="l" t="t" r="r" b="b"/>
              <a:pathLst>
                <a:path w="11704320" h="1625600">
                  <a:moveTo>
                    <a:pt x="0" y="0"/>
                  </a:moveTo>
                  <a:lnTo>
                    <a:pt x="11704320" y="0"/>
                  </a:lnTo>
                  <a:lnTo>
                    <a:pt x="11704320" y="1625600"/>
                  </a:lnTo>
                  <a:lnTo>
                    <a:pt x="0" y="1625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11704320" cy="16351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5631"/>
                </a:lnSpc>
              </a:pPr>
              <a:r>
                <a:rPr lang="en-US" sz="4693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ЦЕЛ НА ПРОЕКТА</a:t>
              </a: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79120" y="1762125"/>
            <a:ext cx="8595360" cy="3590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СЪЗДАВАНЕ НА КОНЗОЛНО ПРИЛОЖЕНИЕ ЗА УПРАВЛЕНИЕ НА БИБЛИОТЕКА</a:t>
            </a:r>
          </a:p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ПРИЛАГАНЕ НА ООП ПРИНЦИПИ</a:t>
            </a:r>
          </a:p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РАБОТА С ИЗКЛЮЧЕНИЯ</a:t>
            </a:r>
          </a:p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УПРАВЛЕНИЕ НА КНИГИ И ПОТРЕБИТЕЛИ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23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87680" y="145260"/>
            <a:ext cx="4693920" cy="1514582"/>
            <a:chOff x="0" y="0"/>
            <a:chExt cx="6258560" cy="20194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258560" cy="2019442"/>
            </a:xfrm>
            <a:custGeom>
              <a:avLst/>
              <a:gdLst/>
              <a:ahLst/>
              <a:cxnLst/>
              <a:rect l="l" t="t" r="r" b="b"/>
              <a:pathLst>
                <a:path w="6258560" h="2019442">
                  <a:moveTo>
                    <a:pt x="0" y="0"/>
                  </a:moveTo>
                  <a:lnTo>
                    <a:pt x="6258560" y="0"/>
                  </a:lnTo>
                  <a:lnTo>
                    <a:pt x="6258560" y="2019442"/>
                  </a:lnTo>
                  <a:lnTo>
                    <a:pt x="0" y="20194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6258560" cy="202896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5631"/>
                </a:lnSpc>
              </a:pPr>
              <a:r>
                <a:rPr lang="en-US" sz="4693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СТРУКТУРА НА КЛАСОВЕТЕ (UML)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5457610" y="0"/>
            <a:ext cx="4295990" cy="7315200"/>
          </a:xfrm>
          <a:custGeom>
            <a:avLst/>
            <a:gdLst/>
            <a:ahLst/>
            <a:cxnLst/>
            <a:rect l="l" t="t" r="r" b="b"/>
            <a:pathLst>
              <a:path w="4295990" h="7315200">
                <a:moveTo>
                  <a:pt x="0" y="0"/>
                </a:moveTo>
                <a:lnTo>
                  <a:pt x="4295990" y="0"/>
                </a:lnTo>
                <a:lnTo>
                  <a:pt x="429599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79120" y="1762125"/>
            <a:ext cx="3779520" cy="5314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9190" lvl="1" indent="-174595" algn="l">
              <a:lnSpc>
                <a:spcPts val="3256"/>
              </a:lnSpc>
              <a:buFont typeface="Arial"/>
              <a:buChar char="•"/>
            </a:pPr>
            <a:r>
              <a:rPr lang="en-US" sz="27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ОСНОВНИ КЛАСОВЕ:</a:t>
            </a:r>
          </a:p>
          <a:p>
            <a:pPr marL="349190" lvl="1" indent="-174595" algn="l">
              <a:lnSpc>
                <a:spcPts val="3256"/>
              </a:lnSpc>
              <a:buFont typeface="Arial"/>
              <a:buChar char="•"/>
            </a:pPr>
            <a:r>
              <a:rPr lang="en-US" sz="27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USER (АБСТРАКТЕН КЛАС)</a:t>
            </a:r>
          </a:p>
          <a:p>
            <a:pPr marL="349190" lvl="1" indent="-174595" algn="l">
              <a:lnSpc>
                <a:spcPts val="3256"/>
              </a:lnSpc>
              <a:buFont typeface="Arial"/>
              <a:buChar char="•"/>
            </a:pPr>
            <a:r>
              <a:rPr lang="en-US" sz="27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STUDENT</a:t>
            </a:r>
          </a:p>
          <a:p>
            <a:pPr marL="349190" lvl="1" indent="-174595" algn="l">
              <a:lnSpc>
                <a:spcPts val="3256"/>
              </a:lnSpc>
              <a:buFont typeface="Arial"/>
              <a:buChar char="•"/>
            </a:pPr>
            <a:r>
              <a:rPr lang="en-US" sz="27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LIBRARIAN</a:t>
            </a:r>
          </a:p>
          <a:p>
            <a:pPr marL="349190" lvl="1" indent="-174595" algn="l">
              <a:lnSpc>
                <a:spcPts val="3256"/>
              </a:lnSpc>
              <a:buFont typeface="Arial"/>
              <a:buChar char="•"/>
            </a:pPr>
            <a:r>
              <a:rPr lang="en-US" sz="27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LIBRARY</a:t>
            </a:r>
          </a:p>
          <a:p>
            <a:pPr marL="349190" lvl="1" indent="-174595" algn="l">
              <a:lnSpc>
                <a:spcPts val="3256"/>
              </a:lnSpc>
              <a:buFont typeface="Arial"/>
              <a:buChar char="•"/>
            </a:pPr>
            <a:r>
              <a:rPr lang="en-US" sz="27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BOOK</a:t>
            </a:r>
          </a:p>
          <a:p>
            <a:pPr marL="349190" lvl="1" indent="-174595" algn="l">
              <a:lnSpc>
                <a:spcPts val="3256"/>
              </a:lnSpc>
            </a:pPr>
            <a:endParaRPr lang="en-US" sz="2713" b="1">
              <a:solidFill>
                <a:srgbClr val="FFFFFF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marL="349190" lvl="1" indent="-174595" algn="l">
              <a:lnSpc>
                <a:spcPts val="3256"/>
              </a:lnSpc>
              <a:buFont typeface="Arial"/>
              <a:buChar char="•"/>
            </a:pPr>
            <a:r>
              <a:rPr lang="en-US" sz="27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STUDENT И LIBRARIAN НАСЛЕДЯВАТ USER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23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87680" y="292951"/>
            <a:ext cx="8778240" cy="1219200"/>
            <a:chOff x="0" y="0"/>
            <a:chExt cx="11704320" cy="16256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704320" cy="1625600"/>
            </a:xfrm>
            <a:custGeom>
              <a:avLst/>
              <a:gdLst/>
              <a:ahLst/>
              <a:cxnLst/>
              <a:rect l="l" t="t" r="r" b="b"/>
              <a:pathLst>
                <a:path w="11704320" h="1625600">
                  <a:moveTo>
                    <a:pt x="0" y="0"/>
                  </a:moveTo>
                  <a:lnTo>
                    <a:pt x="11704320" y="0"/>
                  </a:lnTo>
                  <a:lnTo>
                    <a:pt x="11704320" y="1625600"/>
                  </a:lnTo>
                  <a:lnTo>
                    <a:pt x="0" y="1625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11704320" cy="16351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5631"/>
                </a:lnSpc>
              </a:pPr>
              <a:r>
                <a:rPr lang="en-US" sz="4693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ОСНОВНИ ФУНКЦИОНАЛНОСТИ</a:t>
              </a: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79120" y="1762125"/>
            <a:ext cx="8595360" cy="3076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ДОБАВЯНЕ НА КНИГИ (LIBRARIAN)</a:t>
            </a:r>
          </a:p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ПОКАЗВАНЕ НА НАЛИЧНИ КНИГИ</a:t>
            </a:r>
          </a:p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ЗАЕМАНЕ НА КНИГИ (STUDENT)</a:t>
            </a:r>
          </a:p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ВРЪЩАНЕ НА КНИГИ (STUDENT)</a:t>
            </a:r>
          </a:p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СЪЗДАВАНЕ НА ПОТРЕБИТЕЛСКИ ПРОФИЛИ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23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87680" y="292951"/>
            <a:ext cx="8778240" cy="1219200"/>
            <a:chOff x="0" y="0"/>
            <a:chExt cx="11704320" cy="16256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704320" cy="1625600"/>
            </a:xfrm>
            <a:custGeom>
              <a:avLst/>
              <a:gdLst/>
              <a:ahLst/>
              <a:cxnLst/>
              <a:rect l="l" t="t" r="r" b="b"/>
              <a:pathLst>
                <a:path w="11704320" h="1625600">
                  <a:moveTo>
                    <a:pt x="0" y="0"/>
                  </a:moveTo>
                  <a:lnTo>
                    <a:pt x="11704320" y="0"/>
                  </a:lnTo>
                  <a:lnTo>
                    <a:pt x="11704320" y="1625600"/>
                  </a:lnTo>
                  <a:lnTo>
                    <a:pt x="0" y="1625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11704320" cy="16351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5631"/>
                </a:lnSpc>
              </a:pPr>
              <a:r>
                <a:rPr lang="en-US" sz="4693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ДЕМОНСТРАЦИЯ НА ПРОГРАМАТА</a:t>
              </a: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79120" y="1762125"/>
            <a:ext cx="8595360" cy="2562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1. БИБЛИОТЕКАРЯТ ДОБАВЯ КНИГИ</a:t>
            </a:r>
          </a:p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2. ПОКАЗВАТ СЕ НАЛИЧНИТЕ КНИГИ</a:t>
            </a:r>
          </a:p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3. СТУДЕНТ ЗАЕМА КНИГА</a:t>
            </a:r>
          </a:p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4. СТУДЕНТ ВРЪЩА КНИГА</a:t>
            </a:r>
          </a:p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5. ДЕМОНСТРАЦИЯ НА ГРЕШКИ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23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87680" y="292951"/>
            <a:ext cx="8778240" cy="1219200"/>
            <a:chOff x="0" y="0"/>
            <a:chExt cx="11704320" cy="16256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704320" cy="1625600"/>
            </a:xfrm>
            <a:custGeom>
              <a:avLst/>
              <a:gdLst/>
              <a:ahLst/>
              <a:cxnLst/>
              <a:rect l="l" t="t" r="r" b="b"/>
              <a:pathLst>
                <a:path w="11704320" h="1625600">
                  <a:moveTo>
                    <a:pt x="0" y="0"/>
                  </a:moveTo>
                  <a:lnTo>
                    <a:pt x="11704320" y="0"/>
                  </a:lnTo>
                  <a:lnTo>
                    <a:pt x="11704320" y="1625600"/>
                  </a:lnTo>
                  <a:lnTo>
                    <a:pt x="0" y="1625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11704320" cy="16351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5631"/>
                </a:lnSpc>
              </a:pPr>
              <a:r>
                <a:rPr lang="en-US" sz="4693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ООП ПРИНЦИПИ</a:t>
              </a: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79120" y="1762125"/>
            <a:ext cx="8595360" cy="4105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НАСЛЕДЯВАНЕ – STUDENT И LIBRARIAN ← USER</a:t>
            </a:r>
          </a:p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ПОЛИМОРФИЗЪМ – OVERRIDE НА МЕТОДИ</a:t>
            </a:r>
          </a:p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ИНКАПСУЛАЦИЯ – PRIVATE/PROTECTED ПОЛЕТА</a:t>
            </a:r>
          </a:p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АБСТРАКЦИЯ – АБСТРАКТЕН КЛАС USER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23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87680" y="292951"/>
            <a:ext cx="8778240" cy="1219200"/>
            <a:chOff x="0" y="0"/>
            <a:chExt cx="11704320" cy="16256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704320" cy="1625600"/>
            </a:xfrm>
            <a:custGeom>
              <a:avLst/>
              <a:gdLst/>
              <a:ahLst/>
              <a:cxnLst/>
              <a:rect l="l" t="t" r="r" b="b"/>
              <a:pathLst>
                <a:path w="11704320" h="1625600">
                  <a:moveTo>
                    <a:pt x="0" y="0"/>
                  </a:moveTo>
                  <a:lnTo>
                    <a:pt x="11704320" y="0"/>
                  </a:lnTo>
                  <a:lnTo>
                    <a:pt x="11704320" y="1625600"/>
                  </a:lnTo>
                  <a:lnTo>
                    <a:pt x="0" y="1625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11704320" cy="16351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5631"/>
                </a:lnSpc>
              </a:pPr>
              <a:r>
                <a:rPr lang="en-US" sz="4693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ОБРАБОТВАНЕ НА ИЗКЛЮЧЕНИЯ</a:t>
              </a: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79120" y="1762125"/>
            <a:ext cx="8595360" cy="4105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ЗАЕМАНЕ НА ВЕЧЕ ЗАЕТА КНИГА</a:t>
            </a:r>
          </a:p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ВРЪЩАНЕ НА КНИГА, КОЯТО НЕ Е ЗАЕТА</a:t>
            </a:r>
          </a:p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ОПИТ ЗА ДОСТЪП ДО НЕСЪЩЕСТВУВАЩА КНИГА</a:t>
            </a:r>
          </a:p>
          <a:p>
            <a:pPr marL="439273" lvl="1" indent="-219637" algn="l">
              <a:lnSpc>
                <a:spcPts val="4095"/>
              </a:lnSpc>
            </a:pPr>
            <a:endParaRPr lang="en-US" sz="3413" b="1">
              <a:solidFill>
                <a:srgbClr val="FFFFFF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ИЗКЛЮЧЕНИЯТА ПРЕДОТВРАТЯВАТ СРИВ НА ПРОГРАМАТА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23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87680" y="292951"/>
            <a:ext cx="8778240" cy="1219200"/>
            <a:chOff x="0" y="0"/>
            <a:chExt cx="11704320" cy="16256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704320" cy="1625600"/>
            </a:xfrm>
            <a:custGeom>
              <a:avLst/>
              <a:gdLst/>
              <a:ahLst/>
              <a:cxnLst/>
              <a:rect l="l" t="t" r="r" b="b"/>
              <a:pathLst>
                <a:path w="11704320" h="1625600">
                  <a:moveTo>
                    <a:pt x="0" y="0"/>
                  </a:moveTo>
                  <a:lnTo>
                    <a:pt x="11704320" y="0"/>
                  </a:lnTo>
                  <a:lnTo>
                    <a:pt x="11704320" y="1625600"/>
                  </a:lnTo>
                  <a:lnTo>
                    <a:pt x="0" y="1625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11704320" cy="16351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5631"/>
                </a:lnSpc>
              </a:pPr>
              <a:r>
                <a:rPr lang="en-US" sz="4693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ЗАКЛЮЧЕНИЕ</a:t>
              </a: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79120" y="1762125"/>
            <a:ext cx="8595360" cy="3076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ПРОЕКТЪТ ПОКРИВА ВСИЧКИ ИЗИСКВАНИЯ</a:t>
            </a:r>
          </a:p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ДЕМОНСТРИРА ООП В C#</a:t>
            </a:r>
          </a:p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• ЛЕСЕН ЗА РАЗШИРЯВАНЕ</a:t>
            </a:r>
          </a:p>
          <a:p>
            <a:pPr marL="439273" lvl="1" indent="-219637" algn="l">
              <a:lnSpc>
                <a:spcPts val="4095"/>
              </a:lnSpc>
            </a:pPr>
            <a:endParaRPr lang="en-US" sz="3413" b="1">
              <a:solidFill>
                <a:srgbClr val="FFFFFF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marL="439273" lvl="1" indent="-219637" algn="l">
              <a:lnSpc>
                <a:spcPts val="4095"/>
              </a:lnSpc>
              <a:buFont typeface="Arial"/>
              <a:buChar char="•"/>
            </a:pPr>
            <a:r>
              <a:rPr lang="en-US" sz="3413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БЛАГОДАРЯ ЗА ВНИМАНИЕТО!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23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0642" y="721995"/>
            <a:ext cx="5063235" cy="1652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75"/>
              </a:lnSpc>
              <a:spcBef>
                <a:spcPct val="0"/>
              </a:spcBef>
            </a:pPr>
            <a:r>
              <a:rPr lang="en-US" sz="5395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БЛАГОДАРЯ ЗА ВНИМАНИЕТО</a:t>
            </a:r>
          </a:p>
        </p:txBody>
      </p:sp>
      <p:sp>
        <p:nvSpPr>
          <p:cNvPr id="3" name="Freeform 3"/>
          <p:cNvSpPr/>
          <p:nvPr/>
        </p:nvSpPr>
        <p:spPr>
          <a:xfrm>
            <a:off x="4921378" y="1941701"/>
            <a:ext cx="4100702" cy="4872697"/>
          </a:xfrm>
          <a:custGeom>
            <a:avLst/>
            <a:gdLst/>
            <a:ahLst/>
            <a:cxnLst/>
            <a:rect l="l" t="t" r="r" b="b"/>
            <a:pathLst>
              <a:path w="4100702" h="4872697">
                <a:moveTo>
                  <a:pt x="0" y="0"/>
                </a:moveTo>
                <a:lnTo>
                  <a:pt x="4100702" y="0"/>
                </a:lnTo>
                <a:lnTo>
                  <a:pt x="4100702" y="4872697"/>
                </a:lnTo>
                <a:lnTo>
                  <a:pt x="0" y="48726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731520" y="4913942"/>
            <a:ext cx="1294961" cy="1294961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41ACA"/>
            </a:solidFill>
            <a:ln w="2857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49511" tIns="49511" rIns="49511" bIns="49511" rtlCol="0" anchor="ctr"/>
            <a:lstStyle/>
            <a:p>
              <a:pPr algn="ctr">
                <a:lnSpc>
                  <a:spcPts val="1858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772260" y="3083089"/>
            <a:ext cx="1294961" cy="1294961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41ACA"/>
            </a:solidFill>
            <a:ln w="2857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49511" tIns="49511" rIns="49511" bIns="49511" rtlCol="0" anchor="ctr"/>
            <a:lstStyle/>
            <a:p>
              <a:pPr algn="ctr">
                <a:lnSpc>
                  <a:spcPts val="1858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flipH="1">
            <a:off x="5303877" y="1023471"/>
            <a:ext cx="1023837" cy="1058731"/>
          </a:xfrm>
          <a:custGeom>
            <a:avLst/>
            <a:gdLst/>
            <a:ahLst/>
            <a:cxnLst/>
            <a:rect l="l" t="t" r="r" b="b"/>
            <a:pathLst>
              <a:path w="1023837" h="1058731">
                <a:moveTo>
                  <a:pt x="1023837" y="0"/>
                </a:moveTo>
                <a:lnTo>
                  <a:pt x="0" y="0"/>
                </a:lnTo>
                <a:lnTo>
                  <a:pt x="0" y="1058731"/>
                </a:lnTo>
                <a:lnTo>
                  <a:pt x="1023837" y="1058731"/>
                </a:lnTo>
                <a:lnTo>
                  <a:pt x="1023837" y="0"/>
                </a:lnTo>
                <a:close/>
              </a:path>
            </a:pathLst>
          </a:custGeom>
          <a:blipFill>
            <a:blip r:embed="rId3"/>
            <a:stretch>
              <a:fillRect l="-6507" r="-6507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2907821" y="6208903"/>
            <a:ext cx="1023837" cy="936811"/>
          </a:xfrm>
          <a:custGeom>
            <a:avLst/>
            <a:gdLst/>
            <a:ahLst/>
            <a:cxnLst/>
            <a:rect l="l" t="t" r="r" b="b"/>
            <a:pathLst>
              <a:path w="1023837" h="936811">
                <a:moveTo>
                  <a:pt x="0" y="0"/>
                </a:moveTo>
                <a:lnTo>
                  <a:pt x="1023838" y="0"/>
                </a:lnTo>
                <a:lnTo>
                  <a:pt x="1023838" y="936812"/>
                </a:lnTo>
                <a:lnTo>
                  <a:pt x="0" y="9368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206</Words>
  <Application>Microsoft Office PowerPoint</Application>
  <PresentationFormat>Custom</PresentationFormat>
  <Paragraphs>46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Bebas Neue</vt:lpstr>
      <vt:lpstr>Open Sauce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Система_за_управление_на_библиотека.pptx</dc:title>
  <cp:lastModifiedBy>dzi_23</cp:lastModifiedBy>
  <cp:revision>2</cp:revision>
  <dcterms:created xsi:type="dcterms:W3CDTF">2006-08-16T00:00:00Z</dcterms:created>
  <dcterms:modified xsi:type="dcterms:W3CDTF">2026-01-13T09:54:45Z</dcterms:modified>
  <dc:identifier>DAG-STdv5ws</dc:identifier>
</cp:coreProperties>
</file>

<file path=docProps/thumbnail.jpeg>
</file>